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61" r:id="rId4"/>
    <p:sldId id="258" r:id="rId5"/>
    <p:sldId id="260" r:id="rId6"/>
    <p:sldId id="259" r:id="rId7"/>
    <p:sldId id="262" r:id="rId8"/>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006" autoAdjust="0"/>
  </p:normalViewPr>
  <p:slideViewPr>
    <p:cSldViewPr>
      <p:cViewPr varScale="1">
        <p:scale>
          <a:sx n="65" d="100"/>
          <a:sy n="65" d="100"/>
        </p:scale>
        <p:origin x="21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8C7831-559C-4DD2-A1B9-5602AA8936C2}" type="datetimeFigureOut">
              <a:rPr lang="da-DK" smtClean="0"/>
              <a:t>22-11-2015</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2A6463-1397-45AE-8819-265723818B82}" type="slidenum">
              <a:rPr lang="da-DK" smtClean="0"/>
              <a:t>‹nr.›</a:t>
            </a:fld>
            <a:endParaRPr lang="da-DK"/>
          </a:p>
        </p:txBody>
      </p:sp>
    </p:spTree>
    <p:extLst>
      <p:ext uri="{BB962C8B-B14F-4D97-AF65-F5344CB8AC3E}">
        <p14:creationId xmlns:p14="http://schemas.microsoft.com/office/powerpoint/2010/main" val="3690192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1. 3 </a:t>
            </a:r>
            <a:r>
              <a:rPr lang="da-DK" dirty="0" smtClean="0"/>
              <a:t>børn, det galt for de </a:t>
            </a:r>
            <a:r>
              <a:rPr lang="da-DK" b="1" dirty="0" smtClean="0"/>
              <a:t>fleste</a:t>
            </a:r>
            <a:r>
              <a:rPr lang="da-DK" baseline="0" dirty="0" smtClean="0"/>
              <a:t> </a:t>
            </a:r>
            <a:r>
              <a:rPr lang="da-DK" b="1" baseline="0" dirty="0" smtClean="0"/>
              <a:t>kommuner</a:t>
            </a:r>
            <a:r>
              <a:rPr lang="da-DK" baseline="0" dirty="0" smtClean="0"/>
              <a:t> i Københavns Amt – som det hed den gang – nu kalder vi det </a:t>
            </a:r>
            <a:r>
              <a:rPr lang="da-DK" b="1" baseline="0" dirty="0" smtClean="0"/>
              <a:t>Storkøbenhavn</a:t>
            </a:r>
          </a:p>
          <a:p>
            <a:endParaRPr lang="da-DK" baseline="0" dirty="0" smtClean="0"/>
          </a:p>
          <a:p>
            <a:r>
              <a:rPr lang="da-DK" baseline="0" dirty="0" smtClean="0"/>
              <a:t>2. Begrebet </a:t>
            </a:r>
            <a:r>
              <a:rPr lang="da-DK" baseline="0" dirty="0" smtClean="0"/>
              <a:t>”</a:t>
            </a:r>
            <a:r>
              <a:rPr lang="da-DK" b="1" baseline="0" dirty="0" smtClean="0"/>
              <a:t>Gæsteenheder</a:t>
            </a:r>
            <a:r>
              <a:rPr lang="da-DK" baseline="0" dirty="0" smtClean="0"/>
              <a:t>” blev </a:t>
            </a:r>
            <a:r>
              <a:rPr lang="da-DK" baseline="0" dirty="0" err="1" smtClean="0"/>
              <a:t>indtroduceret</a:t>
            </a:r>
            <a:r>
              <a:rPr lang="da-DK" baseline="0" dirty="0" smtClean="0"/>
              <a:t> i forbindelse med </a:t>
            </a:r>
            <a:r>
              <a:rPr lang="da-DK" b="1" baseline="0" dirty="0" smtClean="0"/>
              <a:t>lokallønsforhandlingerne</a:t>
            </a:r>
            <a:r>
              <a:rPr lang="da-DK" baseline="0" dirty="0" smtClean="0"/>
              <a:t> og som en måde at få dagplejernes </a:t>
            </a:r>
            <a:r>
              <a:rPr lang="da-DK" b="1" baseline="0" dirty="0" smtClean="0"/>
              <a:t>løn op</a:t>
            </a:r>
            <a:r>
              <a:rPr lang="da-DK" baseline="0" dirty="0" smtClean="0"/>
              <a:t>, så de var berettiget til mindste </a:t>
            </a:r>
            <a:r>
              <a:rPr lang="da-DK" b="1" baseline="0" dirty="0" smtClean="0"/>
              <a:t>dagpengesats</a:t>
            </a:r>
            <a:r>
              <a:rPr lang="da-DK" baseline="0" dirty="0" smtClean="0"/>
              <a:t>.</a:t>
            </a:r>
          </a:p>
          <a:p>
            <a:endParaRPr lang="da-DK" baseline="0" dirty="0" smtClean="0"/>
          </a:p>
          <a:p>
            <a:r>
              <a:rPr lang="da-DK" dirty="0" smtClean="0"/>
              <a:t>3. </a:t>
            </a:r>
          </a:p>
          <a:p>
            <a:endParaRPr lang="da-DK" dirty="0" smtClean="0"/>
          </a:p>
          <a:p>
            <a:r>
              <a:rPr lang="da-DK" dirty="0" smtClean="0"/>
              <a:t>4. Vores kerneopgave blev </a:t>
            </a:r>
            <a:r>
              <a:rPr lang="da-DK" baseline="0" dirty="0" smtClean="0"/>
              <a:t>prioriteret, dvs. børnenes trivsel, udvikling og læring</a:t>
            </a:r>
          </a:p>
          <a:p>
            <a:endParaRPr lang="da-DK" dirty="0"/>
          </a:p>
        </p:txBody>
      </p:sp>
      <p:sp>
        <p:nvSpPr>
          <p:cNvPr id="4" name="Pladsholder til diasnummer 3"/>
          <p:cNvSpPr>
            <a:spLocks noGrp="1"/>
          </p:cNvSpPr>
          <p:nvPr>
            <p:ph type="sldNum" sz="quarter" idx="10"/>
          </p:nvPr>
        </p:nvSpPr>
        <p:spPr/>
        <p:txBody>
          <a:bodyPr/>
          <a:lstStyle/>
          <a:p>
            <a:fld id="{842A6463-1397-45AE-8819-265723818B82}" type="slidenum">
              <a:rPr lang="da-DK" smtClean="0"/>
              <a:t>1</a:t>
            </a:fld>
            <a:endParaRPr lang="da-DK"/>
          </a:p>
        </p:txBody>
      </p:sp>
    </p:spTree>
    <p:extLst>
      <p:ext uri="{BB962C8B-B14F-4D97-AF65-F5344CB8AC3E}">
        <p14:creationId xmlns:p14="http://schemas.microsoft.com/office/powerpoint/2010/main" val="2611073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eriod"/>
            </a:pPr>
            <a:r>
              <a:rPr lang="da-DK" dirty="0" smtClean="0"/>
              <a:t>Ligesom de fleste andre i Storkøbenhavn, er vi en mindre dagpleje</a:t>
            </a:r>
          </a:p>
          <a:p>
            <a:pPr marL="228600" indent="-228600">
              <a:buAutoNum type="arabicPeriod"/>
            </a:pPr>
            <a:endParaRPr lang="da-DK" dirty="0" smtClean="0"/>
          </a:p>
          <a:p>
            <a:pPr marL="228600" indent="-228600">
              <a:buAutoNum type="arabicPeriod"/>
            </a:pPr>
            <a:r>
              <a:rPr lang="da-DK" dirty="0" smtClean="0"/>
              <a:t>Gennem året skal vi have 82 børn indskreven, det kan gå op og ned. Vi har pt. Svært ved at holde vores normering</a:t>
            </a:r>
          </a:p>
          <a:p>
            <a:pPr marL="228600" indent="-228600">
              <a:buAutoNum type="arabicPeriod"/>
            </a:pPr>
            <a:endParaRPr lang="da-DK" dirty="0" smtClean="0"/>
          </a:p>
          <a:p>
            <a:pPr marL="228600" indent="-228600">
              <a:buAutoNum type="arabicPeriod"/>
            </a:pPr>
            <a:r>
              <a:rPr lang="da-DK" dirty="0" smtClean="0"/>
              <a:t>.</a:t>
            </a:r>
            <a:endParaRPr lang="da-DK" dirty="0"/>
          </a:p>
        </p:txBody>
      </p:sp>
      <p:sp>
        <p:nvSpPr>
          <p:cNvPr id="4" name="Pladsholder til diasnummer 3"/>
          <p:cNvSpPr>
            <a:spLocks noGrp="1"/>
          </p:cNvSpPr>
          <p:nvPr>
            <p:ph type="sldNum" sz="quarter" idx="10"/>
          </p:nvPr>
        </p:nvSpPr>
        <p:spPr/>
        <p:txBody>
          <a:bodyPr/>
          <a:lstStyle/>
          <a:p>
            <a:fld id="{842A6463-1397-45AE-8819-265723818B82}" type="slidenum">
              <a:rPr lang="da-DK" smtClean="0"/>
              <a:t>2</a:t>
            </a:fld>
            <a:endParaRPr lang="da-DK"/>
          </a:p>
        </p:txBody>
      </p:sp>
    </p:spTree>
    <p:extLst>
      <p:ext uri="{BB962C8B-B14F-4D97-AF65-F5344CB8AC3E}">
        <p14:creationId xmlns:p14="http://schemas.microsoft.com/office/powerpoint/2010/main" val="2430779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eriod"/>
            </a:pPr>
            <a:r>
              <a:rPr lang="da-DK" dirty="0" smtClean="0"/>
              <a:t>Det er</a:t>
            </a:r>
            <a:r>
              <a:rPr lang="da-DK" baseline="0" dirty="0" smtClean="0"/>
              <a:t> blevet prioriteret ikke at have for mange situationer med 5 børn</a:t>
            </a:r>
          </a:p>
          <a:p>
            <a:pPr marL="228600" indent="-228600">
              <a:buAutoNum type="arabicPeriod"/>
            </a:pPr>
            <a:endParaRPr lang="da-DK" baseline="0" dirty="0" smtClean="0"/>
          </a:p>
          <a:p>
            <a:pPr marL="228600" indent="-228600">
              <a:buAutoNum type="arabicPeriod"/>
            </a:pPr>
            <a:r>
              <a:rPr lang="da-DK" dirty="0" smtClean="0"/>
              <a:t>Udgangspunktet</a:t>
            </a:r>
            <a:r>
              <a:rPr lang="da-DK" baseline="0" dirty="0" smtClean="0"/>
              <a:t> var daværende lønbudget, som aldrig blev overskredet, men nok snarere havde et overskud. Omkring 150.000</a:t>
            </a:r>
          </a:p>
          <a:p>
            <a:pPr marL="228600" indent="-228600">
              <a:buAutoNum type="arabicPeriod"/>
            </a:pPr>
            <a:endParaRPr lang="da-DK" baseline="0" dirty="0" smtClean="0"/>
          </a:p>
          <a:p>
            <a:pPr marL="228600" indent="-228600">
              <a:buAutoNum type="arabicPeriod"/>
            </a:pPr>
            <a:r>
              <a:rPr lang="da-DK" baseline="0" dirty="0" smtClean="0"/>
              <a:t>Dagplejerne ville meget gerne undgå at have 5 børn, særligt fordi med mistede vores </a:t>
            </a:r>
            <a:r>
              <a:rPr lang="da-DK" baseline="0" dirty="0" err="1" smtClean="0"/>
              <a:t>småbørnsnermering</a:t>
            </a:r>
            <a:endParaRPr lang="da-DK" dirty="0"/>
          </a:p>
        </p:txBody>
      </p:sp>
      <p:sp>
        <p:nvSpPr>
          <p:cNvPr id="4" name="Pladsholder til diasnummer 3"/>
          <p:cNvSpPr>
            <a:spLocks noGrp="1"/>
          </p:cNvSpPr>
          <p:nvPr>
            <p:ph type="sldNum" sz="quarter" idx="10"/>
          </p:nvPr>
        </p:nvSpPr>
        <p:spPr/>
        <p:txBody>
          <a:bodyPr/>
          <a:lstStyle/>
          <a:p>
            <a:fld id="{842A6463-1397-45AE-8819-265723818B82}" type="slidenum">
              <a:rPr lang="da-DK" smtClean="0"/>
              <a:t>3</a:t>
            </a:fld>
            <a:endParaRPr lang="da-DK"/>
          </a:p>
        </p:txBody>
      </p:sp>
    </p:spTree>
    <p:extLst>
      <p:ext uri="{BB962C8B-B14F-4D97-AF65-F5344CB8AC3E}">
        <p14:creationId xmlns:p14="http://schemas.microsoft.com/office/powerpoint/2010/main" val="2240448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eriod"/>
            </a:pPr>
            <a:r>
              <a:rPr lang="da-DK" dirty="0" smtClean="0"/>
              <a:t>Det var en stor ændring,</a:t>
            </a:r>
          </a:p>
          <a:p>
            <a:pPr marL="228600" indent="-228600">
              <a:buAutoNum type="arabicPeriod"/>
            </a:pPr>
            <a:endParaRPr lang="da-DK" dirty="0" smtClean="0"/>
          </a:p>
          <a:p>
            <a:pPr marL="228600" indent="-228600">
              <a:buAutoNum type="arabicPeriod"/>
            </a:pPr>
            <a:r>
              <a:rPr lang="da-DK" dirty="0" smtClean="0"/>
              <a:t>Stor ændring </a:t>
            </a:r>
          </a:p>
          <a:p>
            <a:pPr marL="228600" indent="-228600">
              <a:buAutoNum type="arabicPeriod"/>
            </a:pPr>
            <a:endParaRPr lang="da-DK" dirty="0" smtClean="0"/>
          </a:p>
          <a:p>
            <a:pPr marL="228600" indent="-228600">
              <a:buAutoNum type="arabicPeriod"/>
            </a:pPr>
            <a:r>
              <a:rPr lang="da-DK" dirty="0" smtClean="0"/>
              <a:t>Vores lønbudget holder generelt, vi har ikke oveskredet. Vi ansætter ikke flere end vi har børn på ventelisten til.</a:t>
            </a:r>
          </a:p>
          <a:p>
            <a:pPr marL="228600" indent="-228600">
              <a:buAutoNum type="arabicPeriod"/>
            </a:pPr>
            <a:endParaRPr lang="da-DK" dirty="0" smtClean="0"/>
          </a:p>
          <a:p>
            <a:pPr marL="228600" indent="-228600">
              <a:buAutoNum type="arabicPeriod"/>
            </a:pPr>
            <a:r>
              <a:rPr lang="da-DK" dirty="0" smtClean="0"/>
              <a:t>Men</a:t>
            </a:r>
            <a:r>
              <a:rPr lang="da-DK" baseline="0" dirty="0" smtClean="0"/>
              <a:t> det er blevet sværere, og sommerferieafholdelsen strækker sig over længere tid</a:t>
            </a:r>
            <a:endParaRPr lang="da-DK" dirty="0" smtClean="0"/>
          </a:p>
          <a:p>
            <a:endParaRPr lang="da-DK" dirty="0"/>
          </a:p>
        </p:txBody>
      </p:sp>
      <p:sp>
        <p:nvSpPr>
          <p:cNvPr id="4" name="Pladsholder til diasnummer 3"/>
          <p:cNvSpPr>
            <a:spLocks noGrp="1"/>
          </p:cNvSpPr>
          <p:nvPr>
            <p:ph type="sldNum" sz="quarter" idx="10"/>
          </p:nvPr>
        </p:nvSpPr>
        <p:spPr/>
        <p:txBody>
          <a:bodyPr/>
          <a:lstStyle/>
          <a:p>
            <a:fld id="{842A6463-1397-45AE-8819-265723818B82}" type="slidenum">
              <a:rPr lang="da-DK" smtClean="0"/>
              <a:t>4</a:t>
            </a:fld>
            <a:endParaRPr lang="da-DK"/>
          </a:p>
        </p:txBody>
      </p:sp>
    </p:spTree>
    <p:extLst>
      <p:ext uri="{BB962C8B-B14F-4D97-AF65-F5344CB8AC3E}">
        <p14:creationId xmlns:p14="http://schemas.microsoft.com/office/powerpoint/2010/main" val="4137122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En gruppe på 6,</a:t>
            </a:r>
            <a:r>
              <a:rPr lang="da-DK" b="1" dirty="0" smtClean="0"/>
              <a:t> skal i gennemsnit</a:t>
            </a:r>
            <a:r>
              <a:rPr lang="da-DK" b="1" baseline="0" dirty="0" smtClean="0"/>
              <a:t> have </a:t>
            </a:r>
          </a:p>
          <a:p>
            <a:endParaRPr lang="da-DK" baseline="0" dirty="0" smtClean="0"/>
          </a:p>
          <a:p>
            <a:r>
              <a:rPr lang="da-DK" baseline="0" dirty="0" smtClean="0"/>
              <a:t>Vi vil </a:t>
            </a:r>
            <a:r>
              <a:rPr lang="da-DK" b="1" baseline="0" dirty="0" smtClean="0"/>
              <a:t>helst ikke have mere end 6 </a:t>
            </a:r>
            <a:r>
              <a:rPr lang="da-DK" baseline="0" dirty="0" smtClean="0"/>
              <a:t>dagplejere i en gruppe, alle børn skal kunne </a:t>
            </a:r>
            <a:r>
              <a:rPr lang="da-DK" b="1" baseline="0" dirty="0" smtClean="0"/>
              <a:t>gå til alle </a:t>
            </a:r>
            <a:r>
              <a:rPr lang="da-DK" baseline="0" dirty="0" smtClean="0"/>
              <a:t>dagplejere, godt for </a:t>
            </a:r>
            <a:r>
              <a:rPr lang="da-DK" b="1" baseline="0" dirty="0" smtClean="0"/>
              <a:t>samarbejdet</a:t>
            </a:r>
            <a:r>
              <a:rPr lang="da-DK" baseline="0" dirty="0" smtClean="0"/>
              <a:t>, børnene skal </a:t>
            </a:r>
            <a:r>
              <a:rPr lang="da-DK" b="1" baseline="0" dirty="0" smtClean="0"/>
              <a:t>ikke til for mange voksne</a:t>
            </a:r>
          </a:p>
          <a:p>
            <a:endParaRPr lang="da-DK" b="1" baseline="0" dirty="0" smtClean="0"/>
          </a:p>
          <a:p>
            <a:r>
              <a:rPr lang="da-DK" b="1" baseline="0" dirty="0" smtClean="0"/>
              <a:t>Al fravær </a:t>
            </a:r>
            <a:r>
              <a:rPr lang="da-DK" baseline="0" dirty="0" smtClean="0"/>
              <a:t>skal planlægges indenfor disse rammer – evt. 5 barn ved </a:t>
            </a:r>
            <a:r>
              <a:rPr lang="da-DK" b="1" baseline="0" dirty="0" smtClean="0"/>
              <a:t>kurser</a:t>
            </a:r>
            <a:r>
              <a:rPr lang="da-DK" baseline="0" dirty="0" smtClean="0"/>
              <a:t> og ved </a:t>
            </a:r>
            <a:r>
              <a:rPr lang="da-DK" b="1" baseline="0" dirty="0" smtClean="0"/>
              <a:t>akut</a:t>
            </a:r>
            <a:r>
              <a:rPr lang="da-DK" baseline="0" dirty="0" smtClean="0"/>
              <a:t> </a:t>
            </a:r>
            <a:r>
              <a:rPr lang="da-DK" b="1" baseline="0" dirty="0" smtClean="0"/>
              <a:t>sygdom</a:t>
            </a:r>
            <a:r>
              <a:rPr lang="da-DK" baseline="0" dirty="0" smtClean="0"/>
              <a:t>, dvs. morgenvagten</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b="1" dirty="0" smtClean="0"/>
              <a:t>Tillæg</a:t>
            </a:r>
            <a:r>
              <a:rPr lang="da-DK" dirty="0" smtClean="0"/>
              <a:t> for at modtage gæstebørn på 4. pladsen eller have 4. barn indskrevet, </a:t>
            </a:r>
            <a:r>
              <a:rPr lang="da-DK" b="1" dirty="0" smtClean="0"/>
              <a:t>svarer ca. til et trin</a:t>
            </a:r>
          </a:p>
          <a:p>
            <a:r>
              <a:rPr lang="da-DK" dirty="0" smtClean="0"/>
              <a:t>Andre tillæg: PC – ansvarlige, handicaptillæg, </a:t>
            </a:r>
          </a:p>
          <a:p>
            <a:endParaRPr lang="da-DK" dirty="0"/>
          </a:p>
        </p:txBody>
      </p:sp>
      <p:sp>
        <p:nvSpPr>
          <p:cNvPr id="4" name="Pladsholder til diasnummer 3"/>
          <p:cNvSpPr>
            <a:spLocks noGrp="1"/>
          </p:cNvSpPr>
          <p:nvPr>
            <p:ph type="sldNum" sz="quarter" idx="10"/>
          </p:nvPr>
        </p:nvSpPr>
        <p:spPr/>
        <p:txBody>
          <a:bodyPr/>
          <a:lstStyle/>
          <a:p>
            <a:fld id="{842A6463-1397-45AE-8819-265723818B82}" type="slidenum">
              <a:rPr lang="da-DK" smtClean="0"/>
              <a:t>5</a:t>
            </a:fld>
            <a:endParaRPr lang="da-DK"/>
          </a:p>
        </p:txBody>
      </p:sp>
    </p:spTree>
    <p:extLst>
      <p:ext uri="{BB962C8B-B14F-4D97-AF65-F5344CB8AC3E}">
        <p14:creationId xmlns:p14="http://schemas.microsoft.com/office/powerpoint/2010/main" val="1175490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a:p>
            <a:r>
              <a:rPr lang="da-DK" dirty="0" err="1" smtClean="0"/>
              <a:t>Vorers</a:t>
            </a:r>
            <a:r>
              <a:rPr lang="da-DK" dirty="0" smtClean="0"/>
              <a:t> system er rimelig stabilt, men der er udsving. </a:t>
            </a:r>
          </a:p>
          <a:p>
            <a:endParaRPr lang="da-DK" dirty="0" smtClean="0"/>
          </a:p>
          <a:p>
            <a:r>
              <a:rPr lang="da-DK" dirty="0" smtClean="0"/>
              <a:t>2014 lidt anderledes pga. flere</a:t>
            </a:r>
            <a:r>
              <a:rPr lang="da-DK" baseline="0" dirty="0" smtClean="0"/>
              <a:t> langtidssyge end gennemsnitligt. </a:t>
            </a:r>
          </a:p>
          <a:p>
            <a:endParaRPr lang="da-DK" baseline="0" dirty="0" smtClean="0"/>
          </a:p>
          <a:p>
            <a:r>
              <a:rPr lang="da-DK" baseline="0" dirty="0" smtClean="0"/>
              <a:t>2015 er anderledes fordi vi har haft meget få børn af forskellige årsager.</a:t>
            </a:r>
          </a:p>
          <a:p>
            <a:endParaRPr lang="da-DK" dirty="0" smtClean="0"/>
          </a:p>
          <a:p>
            <a:r>
              <a:rPr lang="da-DK" dirty="0" smtClean="0"/>
              <a:t>Kolonnen med ”Passet reelt 5 børn” er vigtig fordi vi gerne vil undgå 5 </a:t>
            </a:r>
            <a:r>
              <a:rPr lang="da-DK" dirty="0" err="1" smtClean="0"/>
              <a:t>børnssituationer</a:t>
            </a:r>
            <a:r>
              <a:rPr lang="da-DK" dirty="0" smtClean="0"/>
              <a:t> og derfor den er med i dag.</a:t>
            </a:r>
            <a:endParaRPr lang="da-DK" dirty="0"/>
          </a:p>
        </p:txBody>
      </p:sp>
      <p:sp>
        <p:nvSpPr>
          <p:cNvPr id="4" name="Pladsholder til diasnummer 3"/>
          <p:cNvSpPr>
            <a:spLocks noGrp="1"/>
          </p:cNvSpPr>
          <p:nvPr>
            <p:ph type="sldNum" sz="quarter" idx="10"/>
          </p:nvPr>
        </p:nvSpPr>
        <p:spPr/>
        <p:txBody>
          <a:bodyPr/>
          <a:lstStyle/>
          <a:p>
            <a:fld id="{842A6463-1397-45AE-8819-265723818B82}" type="slidenum">
              <a:rPr lang="da-DK" smtClean="0"/>
              <a:t>6</a:t>
            </a:fld>
            <a:endParaRPr lang="da-DK"/>
          </a:p>
        </p:txBody>
      </p:sp>
    </p:spTree>
    <p:extLst>
      <p:ext uri="{BB962C8B-B14F-4D97-AF65-F5344CB8AC3E}">
        <p14:creationId xmlns:p14="http://schemas.microsoft.com/office/powerpoint/2010/main" val="3726228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9C126A28-7D23-484A-8704-93BA909F5562}" type="datetimeFigureOut">
              <a:rPr lang="da-DK" smtClean="0"/>
              <a:t>22-11-2015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3760470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9C126A28-7D23-484A-8704-93BA909F5562}" type="datetimeFigureOut">
              <a:rPr lang="da-DK" smtClean="0"/>
              <a:t>22-11-2015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636174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9C126A28-7D23-484A-8704-93BA909F5562}" type="datetimeFigureOut">
              <a:rPr lang="da-DK" smtClean="0"/>
              <a:t>22-11-2015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115776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9C126A28-7D23-484A-8704-93BA909F5562}" type="datetimeFigureOut">
              <a:rPr lang="da-DK" smtClean="0"/>
              <a:t>22-11-2015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253231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9C126A28-7D23-484A-8704-93BA909F5562}" type="datetimeFigureOut">
              <a:rPr lang="da-DK" smtClean="0"/>
              <a:t>22-11-2015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475796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9C126A28-7D23-484A-8704-93BA909F5562}" type="datetimeFigureOut">
              <a:rPr lang="da-DK" smtClean="0"/>
              <a:t>22-11-2015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127686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9C126A28-7D23-484A-8704-93BA909F5562}" type="datetimeFigureOut">
              <a:rPr lang="da-DK" smtClean="0"/>
              <a:t>22-11-2015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1290907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9C126A28-7D23-484A-8704-93BA909F5562}" type="datetimeFigureOut">
              <a:rPr lang="da-DK" smtClean="0"/>
              <a:t>22-11-2015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164088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9C126A28-7D23-484A-8704-93BA909F5562}" type="datetimeFigureOut">
              <a:rPr lang="da-DK" smtClean="0"/>
              <a:t>22-11-2015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249851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9C126A28-7D23-484A-8704-93BA909F5562}" type="datetimeFigureOut">
              <a:rPr lang="da-DK" smtClean="0"/>
              <a:t>22-11-2015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1540919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9C126A28-7D23-484A-8704-93BA909F5562}" type="datetimeFigureOut">
              <a:rPr lang="da-DK" smtClean="0"/>
              <a:t>22-11-2015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B5C7952E-8EB6-4A38-A3EB-29A3C398F1E5}" type="slidenum">
              <a:rPr lang="da-DK" smtClean="0"/>
              <a:t>‹nr.›</a:t>
            </a:fld>
            <a:endParaRPr lang="da-DK"/>
          </a:p>
        </p:txBody>
      </p:sp>
    </p:spTree>
    <p:extLst>
      <p:ext uri="{BB962C8B-B14F-4D97-AF65-F5344CB8AC3E}">
        <p14:creationId xmlns:p14="http://schemas.microsoft.com/office/powerpoint/2010/main" val="286472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26A28-7D23-484A-8704-93BA909F5562}" type="datetimeFigureOut">
              <a:rPr lang="da-DK" smtClean="0"/>
              <a:t>22-11-2015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7952E-8EB6-4A38-A3EB-29A3C398F1E5}" type="slidenum">
              <a:rPr lang="da-DK" smtClean="0"/>
              <a:t>‹nr.›</a:t>
            </a:fld>
            <a:endParaRPr lang="da-DK"/>
          </a:p>
        </p:txBody>
      </p:sp>
    </p:spTree>
    <p:extLst>
      <p:ext uri="{BB962C8B-B14F-4D97-AF65-F5344CB8AC3E}">
        <p14:creationId xmlns:p14="http://schemas.microsoft.com/office/powerpoint/2010/main" val="1221725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Rejsen for gæsteplejen i </a:t>
            </a:r>
            <a:br>
              <a:rPr lang="da-DK" dirty="0" smtClean="0"/>
            </a:br>
            <a:r>
              <a:rPr lang="da-DK" dirty="0" smtClean="0"/>
              <a:t>dagplejen i Brøndby Kommune</a:t>
            </a:r>
            <a:endParaRPr lang="da-DK" dirty="0"/>
          </a:p>
        </p:txBody>
      </p:sp>
      <p:sp>
        <p:nvSpPr>
          <p:cNvPr id="3" name="Pladsholder til indhold 2"/>
          <p:cNvSpPr>
            <a:spLocks noGrp="1"/>
          </p:cNvSpPr>
          <p:nvPr>
            <p:ph idx="1"/>
          </p:nvPr>
        </p:nvSpPr>
        <p:spPr/>
        <p:txBody>
          <a:bodyPr>
            <a:normAutofit lnSpcReduction="10000"/>
          </a:bodyPr>
          <a:lstStyle/>
          <a:p>
            <a:r>
              <a:rPr lang="da-DK" dirty="0" smtClean="0"/>
              <a:t>Maximalt 3 indskrevne børn frem til 2005 og småbørnsnormering</a:t>
            </a:r>
            <a:br>
              <a:rPr lang="da-DK" dirty="0" smtClean="0"/>
            </a:br>
            <a:endParaRPr lang="da-DK" dirty="0" smtClean="0"/>
          </a:p>
          <a:p>
            <a:r>
              <a:rPr lang="da-DK" dirty="0" smtClean="0"/>
              <a:t>Gæsteplejeenheder frem til 2005 og under implementeringen af OK 2008 fra 3 til 4 børn</a:t>
            </a:r>
            <a:br>
              <a:rPr lang="da-DK" dirty="0" smtClean="0"/>
            </a:br>
            <a:endParaRPr lang="da-DK" dirty="0" smtClean="0"/>
          </a:p>
          <a:p>
            <a:r>
              <a:rPr lang="da-DK" dirty="0" smtClean="0"/>
              <a:t>I 2008 var alle kommet på løn for 4 børn</a:t>
            </a:r>
            <a:br>
              <a:rPr lang="da-DK" dirty="0" smtClean="0"/>
            </a:br>
            <a:endParaRPr lang="da-DK" dirty="0" smtClean="0"/>
          </a:p>
          <a:p>
            <a:r>
              <a:rPr lang="da-DK" dirty="0" smtClean="0"/>
              <a:t>Børnene blev prioriteret så højt </a:t>
            </a:r>
            <a:r>
              <a:rPr lang="da-DK" dirty="0" smtClean="0"/>
              <a:t>muligt</a:t>
            </a:r>
            <a:endParaRPr lang="da-DK" dirty="0"/>
          </a:p>
        </p:txBody>
      </p:sp>
    </p:spTree>
    <p:extLst>
      <p:ext uri="{BB962C8B-B14F-4D97-AF65-F5344CB8AC3E}">
        <p14:creationId xmlns:p14="http://schemas.microsoft.com/office/powerpoint/2010/main" val="179259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dirty="0" smtClean="0"/>
              <a:t>Dagplejen i Brøndby Kommune</a:t>
            </a:r>
            <a:endParaRPr lang="da-DK" dirty="0"/>
          </a:p>
        </p:txBody>
      </p:sp>
      <p:sp>
        <p:nvSpPr>
          <p:cNvPr id="5" name="Pladsholder til indhold 4"/>
          <p:cNvSpPr>
            <a:spLocks noGrp="1"/>
          </p:cNvSpPr>
          <p:nvPr>
            <p:ph idx="1"/>
          </p:nvPr>
        </p:nvSpPr>
        <p:spPr/>
        <p:txBody>
          <a:bodyPr/>
          <a:lstStyle/>
          <a:p>
            <a:r>
              <a:rPr lang="da-DK" dirty="0" smtClean="0"/>
              <a:t>Vi er i alt 29 medarbejdere, 26 dagplejere </a:t>
            </a:r>
            <a:br>
              <a:rPr lang="da-DK" dirty="0" smtClean="0"/>
            </a:br>
            <a:endParaRPr lang="da-DK" dirty="0" smtClean="0"/>
          </a:p>
          <a:p>
            <a:r>
              <a:rPr lang="da-DK" dirty="0" smtClean="0"/>
              <a:t>Skal have 82 indskrevne børn i gennemsnit</a:t>
            </a:r>
            <a:br>
              <a:rPr lang="da-DK" dirty="0" smtClean="0"/>
            </a:br>
            <a:endParaRPr lang="da-DK" dirty="0" smtClean="0"/>
          </a:p>
          <a:p>
            <a:r>
              <a:rPr lang="da-DK" dirty="0" smtClean="0"/>
              <a:t>Normeringen er tilpasset med 4,7 pladser til børn i udsatte positioner og manglende indskrivningsmuligheder</a:t>
            </a:r>
            <a:endParaRPr lang="da-DK" dirty="0"/>
          </a:p>
        </p:txBody>
      </p:sp>
    </p:spTree>
    <p:extLst>
      <p:ext uri="{BB962C8B-B14F-4D97-AF65-F5344CB8AC3E}">
        <p14:creationId xmlns:p14="http://schemas.microsoft.com/office/powerpoint/2010/main" val="82237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Lokallønsmidler</a:t>
            </a:r>
            <a:endParaRPr lang="da-DK" dirty="0"/>
          </a:p>
        </p:txBody>
      </p:sp>
      <p:sp>
        <p:nvSpPr>
          <p:cNvPr id="3" name="Pladsholder til indhold 2"/>
          <p:cNvSpPr>
            <a:spLocks noGrp="1"/>
          </p:cNvSpPr>
          <p:nvPr>
            <p:ph idx="1"/>
          </p:nvPr>
        </p:nvSpPr>
        <p:spPr/>
        <p:txBody>
          <a:bodyPr>
            <a:normAutofit fontScale="92500" lnSpcReduction="10000"/>
          </a:bodyPr>
          <a:lstStyle/>
          <a:p>
            <a:r>
              <a:rPr lang="da-DK" dirty="0" smtClean="0"/>
              <a:t>Næsten alle lokallønsmidler er langt i vores gæsteplejesystem og normering</a:t>
            </a:r>
            <a:br>
              <a:rPr lang="da-DK" dirty="0" smtClean="0"/>
            </a:br>
            <a:endParaRPr lang="da-DK" dirty="0" smtClean="0"/>
          </a:p>
          <a:p>
            <a:r>
              <a:rPr lang="da-DK" dirty="0" smtClean="0"/>
              <a:t>Vi fik en mindre forhøjelse af lønbudgettet OK </a:t>
            </a:r>
            <a:r>
              <a:rPr lang="da-DK" dirty="0" smtClean="0"/>
              <a:t>2008 blev implementeret</a:t>
            </a:r>
            <a:br>
              <a:rPr lang="da-DK" dirty="0" smtClean="0"/>
            </a:br>
            <a:endParaRPr lang="da-DK" dirty="0" smtClean="0"/>
          </a:p>
          <a:p>
            <a:r>
              <a:rPr lang="da-DK" dirty="0" smtClean="0"/>
              <a:t>Der var enighed om at undgå 5 børns situationer videst muligt</a:t>
            </a:r>
            <a:br>
              <a:rPr lang="da-DK" dirty="0" smtClean="0"/>
            </a:br>
            <a:endParaRPr lang="da-DK" dirty="0" smtClean="0"/>
          </a:p>
          <a:p>
            <a:r>
              <a:rPr lang="da-DK" dirty="0" smtClean="0"/>
              <a:t>Småbørnsnormeringen blev ophævet</a:t>
            </a:r>
            <a:endParaRPr lang="da-DK" dirty="0"/>
          </a:p>
        </p:txBody>
      </p:sp>
    </p:spTree>
    <p:extLst>
      <p:ext uri="{BB962C8B-B14F-4D97-AF65-F5344CB8AC3E}">
        <p14:creationId xmlns:p14="http://schemas.microsoft.com/office/powerpoint/2010/main" val="965813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Børnenes ve og vel</a:t>
            </a:r>
            <a:endParaRPr lang="da-DK" dirty="0"/>
          </a:p>
        </p:txBody>
      </p:sp>
      <p:sp>
        <p:nvSpPr>
          <p:cNvPr id="3" name="Pladsholder til indhold 2"/>
          <p:cNvSpPr>
            <a:spLocks noGrp="1"/>
          </p:cNvSpPr>
          <p:nvPr>
            <p:ph idx="1"/>
          </p:nvPr>
        </p:nvSpPr>
        <p:spPr/>
        <p:txBody>
          <a:bodyPr>
            <a:normAutofit lnSpcReduction="10000"/>
          </a:bodyPr>
          <a:lstStyle/>
          <a:p>
            <a:r>
              <a:rPr lang="da-DK" dirty="0" smtClean="0"/>
              <a:t>Fra 3 børn og småbørnsnormering</a:t>
            </a:r>
            <a:br>
              <a:rPr lang="da-DK" dirty="0" smtClean="0"/>
            </a:br>
            <a:endParaRPr lang="da-DK" dirty="0" smtClean="0"/>
          </a:p>
          <a:p>
            <a:r>
              <a:rPr lang="da-DK" dirty="0" smtClean="0"/>
              <a:t>Til 4 børn og inden småbørnsnormering</a:t>
            </a:r>
            <a:br>
              <a:rPr lang="da-DK" dirty="0" smtClean="0"/>
            </a:br>
            <a:endParaRPr lang="da-DK" dirty="0" smtClean="0"/>
          </a:p>
          <a:p>
            <a:r>
              <a:rPr lang="da-DK" dirty="0" smtClean="0"/>
              <a:t>Budgettet holder generelt</a:t>
            </a:r>
            <a:br>
              <a:rPr lang="da-DK" dirty="0" smtClean="0"/>
            </a:br>
            <a:endParaRPr lang="da-DK" dirty="0" smtClean="0"/>
          </a:p>
          <a:p>
            <a:r>
              <a:rPr lang="da-DK" dirty="0" smtClean="0"/>
              <a:t>Ferieplanlægningen er en udfordring, men har den ikke altid været det?</a:t>
            </a:r>
            <a:br>
              <a:rPr lang="da-DK" dirty="0" smtClean="0"/>
            </a:br>
            <a:endParaRPr lang="da-DK" dirty="0" smtClean="0"/>
          </a:p>
          <a:p>
            <a:endParaRPr lang="da-DK" dirty="0"/>
          </a:p>
        </p:txBody>
      </p:sp>
    </p:spTree>
    <p:extLst>
      <p:ext uri="{BB962C8B-B14F-4D97-AF65-F5344CB8AC3E}">
        <p14:creationId xmlns:p14="http://schemas.microsoft.com/office/powerpoint/2010/main" val="361964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a-DK" sz="3600" dirty="0" smtClean="0"/>
              <a:t>Gæsteplejen i Brøndby Dagpleje – </a:t>
            </a:r>
            <a:br>
              <a:rPr lang="da-DK" sz="3600" dirty="0" smtClean="0"/>
            </a:br>
            <a:r>
              <a:rPr lang="da-DK" sz="3600" dirty="0" smtClean="0"/>
              <a:t>udgangspunkt grupper med 6 dagplejere</a:t>
            </a:r>
            <a:endParaRPr lang="da-DK" sz="3600" dirty="0"/>
          </a:p>
        </p:txBody>
      </p:sp>
      <p:sp>
        <p:nvSpPr>
          <p:cNvPr id="3" name="Pladsholder til indhold 2"/>
          <p:cNvSpPr>
            <a:spLocks noGrp="1"/>
          </p:cNvSpPr>
          <p:nvPr>
            <p:ph idx="1"/>
          </p:nvPr>
        </p:nvSpPr>
        <p:spPr/>
        <p:txBody>
          <a:bodyPr/>
          <a:lstStyle/>
          <a:p>
            <a:r>
              <a:rPr lang="da-DK" dirty="0" smtClean="0"/>
              <a:t>4 ud af 6 dagplejer har 3 børn og gæstebørn</a:t>
            </a:r>
            <a:br>
              <a:rPr lang="da-DK" dirty="0" smtClean="0"/>
            </a:br>
            <a:endParaRPr lang="da-DK" dirty="0" smtClean="0"/>
          </a:p>
          <a:p>
            <a:r>
              <a:rPr lang="da-DK" dirty="0" smtClean="0"/>
              <a:t>2 ud af 6 dagplejere har 4 børn og kun akutte gæstebørn</a:t>
            </a:r>
            <a:br>
              <a:rPr lang="da-DK" dirty="0" smtClean="0"/>
            </a:br>
            <a:endParaRPr lang="da-DK" dirty="0" smtClean="0"/>
          </a:p>
          <a:p>
            <a:r>
              <a:rPr lang="da-DK" dirty="0" smtClean="0"/>
              <a:t>Tillæg for at modtage gæstebørn på 4. pladsen eller have 4. barn indskrevet, svarer ca. til et trin</a:t>
            </a:r>
            <a:endParaRPr lang="da-DK" dirty="0"/>
          </a:p>
        </p:txBody>
      </p:sp>
    </p:spTree>
    <p:extLst>
      <p:ext uri="{BB962C8B-B14F-4D97-AF65-F5344CB8AC3E}">
        <p14:creationId xmlns:p14="http://schemas.microsoft.com/office/powerpoint/2010/main" val="245776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5. Barn med og uden løn</a:t>
            </a:r>
            <a:endParaRPr lang="da-DK"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3012466320"/>
              </p:ext>
            </p:extLst>
          </p:nvPr>
        </p:nvGraphicFramePr>
        <p:xfrm>
          <a:off x="611560" y="1628802"/>
          <a:ext cx="7920880" cy="4248471"/>
        </p:xfrm>
        <a:graphic>
          <a:graphicData uri="http://schemas.openxmlformats.org/drawingml/2006/table">
            <a:tbl>
              <a:tblPr firstRow="1" firstCol="1" bandRow="1">
                <a:tableStyleId>{5C22544A-7EE6-4342-B048-85BDC9FD1C3A}</a:tableStyleId>
              </a:tblPr>
              <a:tblGrid>
                <a:gridCol w="1523416"/>
                <a:gridCol w="2340160"/>
                <a:gridCol w="2341261"/>
                <a:gridCol w="1716043"/>
              </a:tblGrid>
              <a:tr h="1240611">
                <a:tc>
                  <a:txBody>
                    <a:bodyPr/>
                    <a:lstStyle/>
                    <a:p>
                      <a:pPr>
                        <a:lnSpc>
                          <a:spcPct val="115000"/>
                        </a:lnSpc>
                        <a:spcAft>
                          <a:spcPts val="0"/>
                        </a:spcAft>
                      </a:pPr>
                      <a:endParaRPr lang="da-DK" sz="2000" dirty="0" smtClean="0">
                        <a:effectLst/>
                      </a:endParaRPr>
                    </a:p>
                    <a:p>
                      <a:pPr>
                        <a:lnSpc>
                          <a:spcPct val="115000"/>
                        </a:lnSpc>
                        <a:spcAft>
                          <a:spcPts val="0"/>
                        </a:spcAft>
                      </a:pPr>
                      <a:r>
                        <a:rPr lang="da-DK" sz="2000" dirty="0" smtClean="0">
                          <a:effectLst/>
                        </a:rPr>
                        <a:t>ØKONOMI</a:t>
                      </a:r>
                      <a:endParaRPr lang="da-DK" sz="2000" dirty="0">
                        <a:effectLst/>
                      </a:endParaRPr>
                    </a:p>
                    <a:p>
                      <a:pPr>
                        <a:lnSpc>
                          <a:spcPct val="115000"/>
                        </a:lnSpc>
                        <a:spcAft>
                          <a:spcPts val="0"/>
                        </a:spcAft>
                      </a:pPr>
                      <a:r>
                        <a:rPr lang="da-DK" sz="2000" dirty="0">
                          <a:effectLst/>
                        </a:rPr>
                        <a:t> </a:t>
                      </a:r>
                      <a:endParaRPr lang="da-DK" sz="20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nSpc>
                          <a:spcPct val="115000"/>
                        </a:lnSpc>
                        <a:spcAft>
                          <a:spcPts val="0"/>
                        </a:spcAft>
                      </a:pPr>
                      <a:r>
                        <a:rPr lang="da-DK" sz="2000" dirty="0">
                          <a:effectLst/>
                        </a:rPr>
                        <a:t>Udbetalte vederlag</a:t>
                      </a:r>
                    </a:p>
                    <a:p>
                      <a:pPr>
                        <a:lnSpc>
                          <a:spcPct val="115000"/>
                        </a:lnSpc>
                        <a:spcAft>
                          <a:spcPts val="0"/>
                        </a:spcAft>
                      </a:pPr>
                      <a:r>
                        <a:rPr lang="da-DK" sz="2000" dirty="0">
                          <a:effectLst/>
                        </a:rPr>
                        <a:t>pr. dagplejer </a:t>
                      </a:r>
                      <a:endParaRPr lang="da-DK" sz="20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nSpc>
                          <a:spcPct val="115000"/>
                        </a:lnSpc>
                        <a:spcAft>
                          <a:spcPts val="0"/>
                        </a:spcAft>
                      </a:pPr>
                      <a:r>
                        <a:rPr lang="da-DK" sz="2000" dirty="0">
                          <a:effectLst/>
                        </a:rPr>
                        <a:t>Passet 5 børn reelt </a:t>
                      </a:r>
                    </a:p>
                    <a:p>
                      <a:pPr>
                        <a:lnSpc>
                          <a:spcPct val="115000"/>
                        </a:lnSpc>
                        <a:spcAft>
                          <a:spcPts val="0"/>
                        </a:spcAft>
                      </a:pPr>
                      <a:r>
                        <a:rPr lang="da-DK" sz="2000" dirty="0">
                          <a:effectLst/>
                        </a:rPr>
                        <a:t>pr. dagplejer </a:t>
                      </a:r>
                      <a:endParaRPr lang="da-DK" sz="20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nSpc>
                          <a:spcPct val="115000"/>
                        </a:lnSpc>
                        <a:spcAft>
                          <a:spcPts val="0"/>
                        </a:spcAft>
                      </a:pPr>
                      <a:r>
                        <a:rPr lang="da-DK" sz="2000" dirty="0">
                          <a:effectLst/>
                        </a:rPr>
                        <a:t>I alt udbetalt</a:t>
                      </a:r>
                      <a:endParaRPr lang="da-DK" sz="2000" dirty="0">
                        <a:effectLst/>
                        <a:latin typeface="Calibri"/>
                        <a:ea typeface="Calibri"/>
                        <a:cs typeface="Times New Roman"/>
                      </a:endParaRPr>
                    </a:p>
                  </a:txBody>
                  <a:tcPr marL="68580" marR="68580" marT="0" marB="0">
                    <a:solidFill>
                      <a:schemeClr val="accent4">
                        <a:lumMod val="60000"/>
                        <a:lumOff val="40000"/>
                      </a:schemeClr>
                    </a:solidFill>
                  </a:tcPr>
                </a:tc>
              </a:tr>
              <a:tr h="601572">
                <a:tc>
                  <a:txBody>
                    <a:bodyPr/>
                    <a:lstStyle/>
                    <a:p>
                      <a:pPr>
                        <a:lnSpc>
                          <a:spcPct val="115000"/>
                        </a:lnSpc>
                        <a:spcAft>
                          <a:spcPts val="0"/>
                        </a:spcAft>
                      </a:pPr>
                      <a:r>
                        <a:rPr lang="da-DK" sz="3200" dirty="0" smtClean="0">
                          <a:effectLst/>
                        </a:rPr>
                        <a:t>2011</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smtClean="0">
                          <a:effectLst/>
                        </a:rPr>
                        <a:t>20</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12</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a:effectLst/>
                        </a:rPr>
                        <a:t>402</a:t>
                      </a:r>
                      <a:endParaRPr lang="da-DK" sz="3200">
                        <a:effectLst/>
                        <a:latin typeface="Calibri"/>
                        <a:ea typeface="Calibri"/>
                        <a:cs typeface="Times New Roman"/>
                      </a:endParaRPr>
                    </a:p>
                  </a:txBody>
                  <a:tcPr marL="68580" marR="68580" marT="0" marB="0">
                    <a:solidFill>
                      <a:schemeClr val="accent4">
                        <a:lumMod val="60000"/>
                        <a:lumOff val="40000"/>
                      </a:schemeClr>
                    </a:solidFill>
                  </a:tcPr>
                </a:tc>
              </a:tr>
              <a:tr h="601572">
                <a:tc>
                  <a:txBody>
                    <a:bodyPr/>
                    <a:lstStyle/>
                    <a:p>
                      <a:pPr>
                        <a:lnSpc>
                          <a:spcPct val="115000"/>
                        </a:lnSpc>
                        <a:spcAft>
                          <a:spcPts val="0"/>
                        </a:spcAft>
                      </a:pPr>
                      <a:r>
                        <a:rPr lang="da-DK" sz="3200" dirty="0">
                          <a:effectLst/>
                        </a:rPr>
                        <a:t>2012</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20</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12</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smtClean="0">
                          <a:effectLst/>
                        </a:rPr>
                        <a:t>720</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r>
              <a:tr h="601572">
                <a:tc>
                  <a:txBody>
                    <a:bodyPr/>
                    <a:lstStyle/>
                    <a:p>
                      <a:pPr>
                        <a:lnSpc>
                          <a:spcPct val="115000"/>
                        </a:lnSpc>
                        <a:spcAft>
                          <a:spcPts val="0"/>
                        </a:spcAft>
                      </a:pPr>
                      <a:r>
                        <a:rPr lang="da-DK" sz="3200" dirty="0">
                          <a:effectLst/>
                        </a:rPr>
                        <a:t>2013</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20</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8</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556</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r>
              <a:tr h="601572">
                <a:tc>
                  <a:txBody>
                    <a:bodyPr/>
                    <a:lstStyle/>
                    <a:p>
                      <a:pPr>
                        <a:lnSpc>
                          <a:spcPct val="115000"/>
                        </a:lnSpc>
                        <a:spcAft>
                          <a:spcPts val="0"/>
                        </a:spcAft>
                      </a:pPr>
                      <a:r>
                        <a:rPr lang="da-DK" sz="3200" dirty="0">
                          <a:effectLst/>
                        </a:rPr>
                        <a:t>2014</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26</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13</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568</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r>
              <a:tr h="601572">
                <a:tc>
                  <a:txBody>
                    <a:bodyPr/>
                    <a:lstStyle/>
                    <a:p>
                      <a:pPr>
                        <a:lnSpc>
                          <a:spcPct val="115000"/>
                        </a:lnSpc>
                        <a:spcAft>
                          <a:spcPts val="0"/>
                        </a:spcAft>
                      </a:pPr>
                      <a:r>
                        <a:rPr lang="da-DK" sz="3200" dirty="0">
                          <a:effectLst/>
                        </a:rPr>
                        <a:t>2015</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15</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7</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da-DK" sz="3200" dirty="0">
                          <a:effectLst/>
                        </a:rPr>
                        <a:t>520</a:t>
                      </a:r>
                      <a:endParaRPr lang="da-DK" sz="3200" dirty="0">
                        <a:effectLst/>
                        <a:latin typeface="Calibri"/>
                        <a:ea typeface="Calibri"/>
                        <a:cs typeface="Times New Roman"/>
                      </a:endParaRPr>
                    </a:p>
                  </a:txBody>
                  <a:tcPr marL="68580" marR="68580" marT="0" marB="0">
                    <a:solidFill>
                      <a:schemeClr val="accent4">
                        <a:lumMod val="60000"/>
                        <a:lumOff val="40000"/>
                      </a:schemeClr>
                    </a:solidFill>
                  </a:tcPr>
                </a:tc>
              </a:tr>
            </a:tbl>
          </a:graphicData>
        </a:graphic>
      </p:graphicFrame>
    </p:spTree>
    <p:extLst>
      <p:ext uri="{BB962C8B-B14F-4D97-AF65-F5344CB8AC3E}">
        <p14:creationId xmlns:p14="http://schemas.microsoft.com/office/powerpoint/2010/main" val="4040874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Spørgsmål </a:t>
            </a:r>
            <a:r>
              <a:rPr lang="da-DK" smtClean="0"/>
              <a:t>er velkomne…</a:t>
            </a:r>
            <a:endParaRPr lang="en-US" dirty="0"/>
          </a:p>
        </p:txBody>
      </p:sp>
      <p:pic>
        <p:nvPicPr>
          <p:cNvPr id="4" name="Pladsholder til indhold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77528" y="1600200"/>
            <a:ext cx="6788944" cy="4525963"/>
          </a:xfrm>
        </p:spPr>
      </p:pic>
    </p:spTree>
    <p:extLst>
      <p:ext uri="{BB962C8B-B14F-4D97-AF65-F5344CB8AC3E}">
        <p14:creationId xmlns:p14="http://schemas.microsoft.com/office/powerpoint/2010/main" val="3887703068"/>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18EB052ED0EA54A8684702CCA371F44" ma:contentTypeVersion="10" ma:contentTypeDescription="Opret et nyt dokument." ma:contentTypeScope="" ma:versionID="d8f6066d4d1f866a8671f67f87961b73">
  <xsd:schema xmlns:xsd="http://www.w3.org/2001/XMLSchema" xmlns:xs="http://www.w3.org/2001/XMLSchema" xmlns:p="http://schemas.microsoft.com/office/2006/metadata/properties" xmlns:ns1="http://schemas.microsoft.com/sharepoint/v3" targetNamespace="http://schemas.microsoft.com/office/2006/metadata/properties" ma:root="true" ma:fieldsID="171510fd18429e269171c5596a7e3df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tartdato for planlægning" ma:description="Startdato for planlægning er en webstedskolonne, der blev oprettet vha. publiceringsfunktionen. Den bruges til at angive den dato og det klokkeslæt, hvor denne side først vil være synlig for besøgende på webstedet." ma:hidden="true" ma:internalName="PublishingStartDate" ma:readOnly="false">
      <xsd:simpleType>
        <xsd:restriction base="dms:Unknown"/>
      </xsd:simpleType>
    </xsd:element>
    <xsd:element name="PublishingExpirationDate" ma:index="5" nillable="true" ma:displayName="Slutdato for planlægning" ma:description="Slutdato for planlægning er en webstedskolonne, der blev oprettet vha. publiceringsfunktionen. Den bruges til at angive den dato og det klokkeslæt, hvor denne side ikke længere vil være synlig for besøgende på webstedet." ma:hidden="true" ma:internalName="PublishingExpirationDate"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Indholdstype"/>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E80AF82-528D-4193-AB9D-19570414A691}"/>
</file>

<file path=customXml/itemProps2.xml><?xml version="1.0" encoding="utf-8"?>
<ds:datastoreItem xmlns:ds="http://schemas.openxmlformats.org/officeDocument/2006/customXml" ds:itemID="{4B43B8B9-AD5B-476D-B978-BC48D6C49B5D}"/>
</file>

<file path=customXml/itemProps3.xml><?xml version="1.0" encoding="utf-8"?>
<ds:datastoreItem xmlns:ds="http://schemas.openxmlformats.org/officeDocument/2006/customXml" ds:itemID="{9E85C9C8-4A67-48FB-8D1B-755658D3CD46}"/>
</file>

<file path=docProps/app.xml><?xml version="1.0" encoding="utf-8"?>
<Properties xmlns="http://schemas.openxmlformats.org/officeDocument/2006/extended-properties" xmlns:vt="http://schemas.openxmlformats.org/officeDocument/2006/docPropsVTypes">
  <TotalTime>330</TotalTime>
  <Words>472</Words>
  <Application>Microsoft Office PowerPoint</Application>
  <PresentationFormat>Skærmshow (4:3)</PresentationFormat>
  <Paragraphs>99</Paragraphs>
  <Slides>7</Slides>
  <Notes>6</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Arial</vt:lpstr>
      <vt:lpstr>Calibri</vt:lpstr>
      <vt:lpstr>Times New Roman</vt:lpstr>
      <vt:lpstr>Kontortema</vt:lpstr>
      <vt:lpstr>Rejsen for gæsteplejen i  dagplejen i Brøndby Kommune</vt:lpstr>
      <vt:lpstr>Dagplejen i Brøndby Kommune</vt:lpstr>
      <vt:lpstr>Lokallønsmidler</vt:lpstr>
      <vt:lpstr>Børnenes ve og vel</vt:lpstr>
      <vt:lpstr>Gæsteplejen i Brøndby Dagpleje –  udgangspunkt grupper med 6 dagplejere</vt:lpstr>
      <vt:lpstr>5. Barn med og uden løn</vt:lpstr>
      <vt:lpstr>Spørgsmål er velkomne…</vt:lpstr>
    </vt:vector>
  </TitlesOfParts>
  <Company>Brøndby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Rejsen for gæsteplejen i  dagplejen i Brøndby Kommune</dc:title>
  <dc:creator>Gyrite Johansen</dc:creator>
  <cp:lastModifiedBy>Kim Bonne</cp:lastModifiedBy>
  <cp:revision>14</cp:revision>
  <cp:lastPrinted>2015-11-22T18:28:42Z</cp:lastPrinted>
  <dcterms:created xsi:type="dcterms:W3CDTF">2015-11-20T08:33:46Z</dcterms:created>
  <dcterms:modified xsi:type="dcterms:W3CDTF">2015-11-22T18:48:16Z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0x010100C18EB052ED0EA54A8684702CCA371F44</vt:lpwstr>
  </property>
</Properties>
</file>